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4"/>
  </p:notesMasterIdLst>
  <p:sldIdLst>
    <p:sldId id="382" r:id="rId2"/>
    <p:sldId id="334" r:id="rId3"/>
    <p:sldId id="384" r:id="rId4"/>
    <p:sldId id="385" r:id="rId5"/>
    <p:sldId id="258" r:id="rId6"/>
    <p:sldId id="259" r:id="rId7"/>
    <p:sldId id="260" r:id="rId8"/>
    <p:sldId id="263" r:id="rId9"/>
    <p:sldId id="261" r:id="rId10"/>
    <p:sldId id="262" r:id="rId11"/>
    <p:sldId id="264" r:id="rId12"/>
    <p:sldId id="265" r:id="rId13"/>
    <p:sldId id="379" r:id="rId14"/>
    <p:sldId id="380" r:id="rId15"/>
    <p:sldId id="266" r:id="rId16"/>
    <p:sldId id="267" r:id="rId17"/>
    <p:sldId id="268" r:id="rId18"/>
    <p:sldId id="269" r:id="rId19"/>
    <p:sldId id="271" r:id="rId20"/>
    <p:sldId id="272" r:id="rId21"/>
    <p:sldId id="270" r:id="rId22"/>
    <p:sldId id="273" r:id="rId23"/>
    <p:sldId id="274" r:id="rId24"/>
    <p:sldId id="275" r:id="rId25"/>
    <p:sldId id="381" r:id="rId26"/>
    <p:sldId id="373" r:id="rId27"/>
    <p:sldId id="277" r:id="rId28"/>
    <p:sldId id="374" r:id="rId29"/>
    <p:sldId id="375" r:id="rId30"/>
    <p:sldId id="376" r:id="rId31"/>
    <p:sldId id="276" r:id="rId32"/>
    <p:sldId id="38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94"/>
    <p:restoredTop sz="95788"/>
  </p:normalViewPr>
  <p:slideViewPr>
    <p:cSldViewPr snapToGrid="0" snapToObjects="1">
      <p:cViewPr varScale="1">
        <p:scale>
          <a:sx n="126" d="100"/>
          <a:sy n="126" d="100"/>
        </p:scale>
        <p:origin x="2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9BA1D3-A27E-3247-8655-F06DB0122EFF}" type="datetimeFigureOut">
              <a:rPr lang="en-US"/>
              <a:t>8/28/23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ED212-A001-D049-9BB3-9E244C748C12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102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D5F92-4691-5F48-A1C1-82DDE7552A5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445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20346-BCFD-B641-A86C-155F5C685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29D727-95A7-C848-B7F1-8FDF041E30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C15ED-DA17-5041-A85D-963D51DDF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D"/>
              <a:t>2023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ABCB2-D4B9-E642-845F-991DD8927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 Internet of Things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526F1-2E4F-6B4C-8152-B89D5A6FF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BD0CB-2420-2041-94CF-B363B9AB5900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632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84ADB-2292-0948-B2E2-8F3C30EA8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852493-7F40-F442-80CD-2343EFD939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3F5D1D-CF39-7E43-AF75-405FA032B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D"/>
              <a:t>2023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BFC80-EE7B-D047-A555-D6826C180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 Internet of Things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81350-492E-4148-9D92-89A7DD417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BD0CB-2420-2041-94CF-B363B9AB5900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561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47333A-98E6-C543-B36B-58735380E0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93794B-C513-694E-9AF7-F9E9054FAC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5C46A-4B08-614C-93A3-F338B1DC0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D"/>
              <a:t>2023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15593-FD8B-0445-874A-0F700EAC7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 Internet of Things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6750B-2F27-A34D-856B-09DA967DD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BD0CB-2420-2041-94CF-B363B9AB5900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605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C72FB-CA0E-D041-A5E7-AA3999869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741A9-ECCC-8949-87D5-3A1E3BDA1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3219D-DB81-9B43-A6B5-68FBEEECA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D"/>
              <a:t>2023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A7A3F-2BC5-AB45-94D1-AE2988711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 Internet of Things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71511-7337-304F-ABD5-B47E77F8F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BD0CB-2420-2041-94CF-B363B9AB5900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177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2F6EE-92E6-3649-B425-FECB17859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57B3E-F03B-3546-AC8E-074AC696B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DF871-221B-9441-B776-862DF0B67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D"/>
              <a:t>2023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61866-7365-C748-9A1D-6343629AA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 Internet of Things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ACA0F-CD83-8448-BDC0-E61E6972B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BD0CB-2420-2041-94CF-B363B9AB5900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06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1A07A-C9F4-A245-B4F7-82282C4B0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B61EB-F8C4-294E-AB8F-4B125CC7CE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26EA7E-C66B-BB45-A68A-B89DFFF92B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6C3FFA-EA91-7C49-960F-6356C824B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D"/>
              <a:t>2023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F8981C-09C3-6846-BC46-7AFAD4D66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 Internet of Things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9D71FE-C39F-D74F-8747-719B9AACD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BD0CB-2420-2041-94CF-B363B9AB5900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125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D7DDC-75C9-5047-B9CB-28155A7EE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81E28-48D2-3E40-8FC2-5FC133046C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7F33B8-2AE4-5F4F-8C3C-F7F1E6A09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DD98C0-6E88-714C-AF1F-55C6423A20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E1054C-ADC4-5544-B3EC-CBD517C0F0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0F2FC9-C492-4B4E-8EA4-6797C8EAF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D"/>
              <a:t>2023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600333-C4E7-D741-A68E-CAE71325D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 Internet of Things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86B94F-E6EC-EE49-8493-EEB7B083B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BD0CB-2420-2041-94CF-B363B9AB5900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83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DFD47-5AD9-B640-BAC3-16A53DE9F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A80F01-571B-BE44-97EC-06C0BCC7B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D"/>
              <a:t>2023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9F2986-E448-D746-AF27-0B1365323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 Internet of Things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F0BE2F-CAD3-5B47-8EBF-3137F5F37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BD0CB-2420-2041-94CF-B363B9AB5900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414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C462C2-F4DC-F64F-9E5C-C1D571B2C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D"/>
              <a:t>2023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D27072-60DC-4949-9785-7BA26B2DB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 Internet of Things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E417B-0C98-9C4E-AEDE-89F05CB6F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BD0CB-2420-2041-94CF-B363B9AB5900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732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98980-946C-5B44-9DE6-8C4F7E19A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CDA70-CF78-D042-BA00-1D4C293F1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541627-B04E-4543-BD09-A7ED825AA0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D4740C-CDDD-4F4F-91E0-1972B306A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D"/>
              <a:t>2023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2D2BCC-CB5E-AA44-83F9-98CD435A6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 Internet of Things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0827F6-9BBF-F745-BB19-15FA3CC1A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BD0CB-2420-2041-94CF-B363B9AB5900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64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1483F-92DA-4A45-B1F0-AA82F507C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32C3D9-3A73-0A41-8B2B-06E5EE9329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415A2F-2AE7-D448-8975-DC7F7939F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E79DBE-685A-0C40-BA1D-59E71BFE0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D"/>
              <a:t>2023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3677C0-C84D-974F-96D1-737D71E59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 Internet of Things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EDB8EE-E40B-2741-8462-6426B5E30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BD0CB-2420-2041-94CF-B363B9AB5900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552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ECD038-8E03-9346-86DD-46053C132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B6AE6-8BEC-D248-9F14-220987A8E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237A2-AA33-D94E-935D-075342F62A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D"/>
              <a:t>2023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35D08B-F161-9F4C-A3F3-EEFBC3E576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BR Internet of Things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A16ED-F433-7849-9968-33893B1536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BD0CB-2420-2041-94CF-B363B9AB5900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636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venir Next Condensed" panose="020B0506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26.jpg"/><Relationship Id="rId7" Type="http://schemas.openxmlformats.org/officeDocument/2006/relationships/image" Target="../media/image3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erson with a beard and mustache&#10;&#10;Description automatically generated with low confidence">
            <a:extLst>
              <a:ext uri="{FF2B5EF4-FFF2-40B4-BE49-F238E27FC236}">
                <a16:creationId xmlns:a16="http://schemas.microsoft.com/office/drawing/2014/main" id="{273518D1-A434-01A8-BBF8-DFD07DD128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83" r="4342" b="953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579A1EE-EF82-F1AA-2B48-0FFD288718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5618019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7200" dirty="0"/>
              <a:t>Internet of Things (IoT)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392CF65-524D-D826-0215-9AE982F6CA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41736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Budi </a:t>
            </a:r>
            <a:r>
              <a:rPr lang="en-US" sz="2000" dirty="0" err="1"/>
              <a:t>Rahardjo</a:t>
            </a:r>
            <a:endParaRPr lang="en-US" sz="2000" dirty="0"/>
          </a:p>
          <a:p>
            <a:pPr algn="l"/>
            <a:r>
              <a:rPr lang="en-US" sz="2000" dirty="0"/>
              <a:t>2023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text, window&#10;&#10;Description automatically generated">
            <a:extLst>
              <a:ext uri="{FF2B5EF4-FFF2-40B4-BE49-F238E27FC236}">
                <a16:creationId xmlns:a16="http://schemas.microsoft.com/office/drawing/2014/main" id="{53F157CB-33A2-EBE8-3B27-4C76F29D2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51" y="4628463"/>
            <a:ext cx="1349085" cy="15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45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219F04-38CC-804B-938C-03753EDFA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pPr algn="ctr"/>
            <a:r>
              <a:rPr lang="en-US" sz="5200"/>
              <a:t>Pivot by Turing Sense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9C4494-6F0B-1E48-B66B-D24214740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30881"/>
            <a:ext cx="10512547" cy="367939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428A4-A602-B44F-AF0E-FF5943E2E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D"/>
              <a:t>2023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4EC48-ACF7-064B-BE5F-DA2BCCCF9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 Internet of Things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4E728-99E7-684A-AB83-C66FF635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BD0CB-2420-2041-94CF-B363B9AB5900}" type="slidenum">
              <a:rPr/>
              <a:t>10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67CB4C1-0BE7-3E47-B31E-5BCA4367F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100" y="4990312"/>
            <a:ext cx="23622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235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59107E-5141-8A46-954F-D1E3FD211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343405"/>
            <a:ext cx="10974753" cy="6171189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3BA3AE5-F751-394C-BA76-8EA251B1E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D"/>
              <a:t>2023</a:t>
            </a: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E4573C6-07DC-8444-AB47-5F8CB2476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 Internet of Things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38E468C-F8AF-DF4A-AC77-9A7D643A1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BD0CB-2420-2041-94CF-B363B9AB5900}" type="slidenum">
              <a:r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92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7D931-96E3-DA42-8370-AB794FB77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Exponential?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F27A9-92DE-9241-9EA2-9B5443B9E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Computers</a:t>
            </a:r>
          </a:p>
          <a:p>
            <a:pPr lvl="1"/>
            <a:r>
              <a:rPr lang="en-US" dirty="0"/>
              <a:t>1 person, 1 computer</a:t>
            </a:r>
          </a:p>
          <a:p>
            <a:r>
              <a:rPr lang="en-US" dirty="0"/>
              <a:t>Handphone / mobile phone</a:t>
            </a:r>
          </a:p>
          <a:p>
            <a:pPr lvl="1"/>
            <a:r>
              <a:rPr lang="en-US" dirty="0"/>
              <a:t>1 person, 2 mobile phones (or more)</a:t>
            </a:r>
          </a:p>
          <a:p>
            <a:r>
              <a:rPr lang="en-US" dirty="0"/>
              <a:t>IoT</a:t>
            </a:r>
          </a:p>
          <a:p>
            <a:pPr lvl="1"/>
            <a:r>
              <a:rPr lang="en-US" dirty="0"/>
              <a:t>1 person, dozens of IoT devices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726C6-CA45-A84D-BBAC-EB2325855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D"/>
              <a:t>2023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F23E7-33EF-3E43-9AF3-B018746F2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 Internet of Things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84F34-5D20-FB46-A5FB-234C313C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BD0CB-2420-2041-94CF-B363B9AB5900}" type="slidenum">
              <a:r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767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8A8C6-EA25-484B-8D1D-0E1AE41A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>
            <a:normAutofit/>
          </a:bodyPr>
          <a:lstStyle/>
          <a:p>
            <a:r>
              <a:rPr lang="en-US" sz="4000"/>
              <a:t>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42788-7F2E-1F48-A2AD-1701D77C0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6619" y="547815"/>
            <a:ext cx="5178960" cy="168051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Easy IoT development platform</a:t>
            </a:r>
          </a:p>
        </p:txBody>
      </p:sp>
      <p:pic>
        <p:nvPicPr>
          <p:cNvPr id="3074" name="Picture 2" descr="Arduino Board">
            <a:extLst>
              <a:ext uri="{FF2B5EF4-FFF2-40B4-BE49-F238E27FC236}">
                <a16:creationId xmlns:a16="http://schemas.microsoft.com/office/drawing/2014/main" id="{0A31A019-3568-2246-942D-488DA0AB3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198" y="2436433"/>
            <a:ext cx="5167185" cy="368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BB821AE-92A4-604B-91EE-E9339729B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98394" y="2520654"/>
            <a:ext cx="5167185" cy="351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423FC-6CE1-E142-A19F-B989A5F4AE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ID"/>
              <a:t>2023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EC4E2A-FFF2-8B42-BD3C-432498546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BR Internet of Things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77852-55F9-0B4A-B3B2-D7ECD881F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FBD0CB-2420-2041-94CF-B363B9AB5900}" type="slidenum">
              <a:rPr lang="en-ID" smtClean="0"/>
              <a:pPr>
                <a:spcAft>
                  <a:spcPts val="600"/>
                </a:spcAft>
              </a:pPr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13400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2" name="Picture 6" descr="Jual ESP-32 CAM ESP32 CAM ESP 32 CAM CAMERA WIFI BLUETOOTH ARDUINO  Indonesia|Shopee Indonesia">
            <a:extLst>
              <a:ext uri="{FF2B5EF4-FFF2-40B4-BE49-F238E27FC236}">
                <a16:creationId xmlns:a16="http://schemas.microsoft.com/office/drawing/2014/main" id="{DD3CA611-BDE5-0543-A7DA-ED7613FFA4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1" b="-5"/>
          <a:stretch/>
        </p:blipFill>
        <p:spPr bwMode="auto">
          <a:xfrm>
            <a:off x="838200" y="1898650"/>
            <a:ext cx="3089275" cy="32035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SP D1 mini ESP8266">
            <a:extLst>
              <a:ext uri="{FF2B5EF4-FFF2-40B4-BE49-F238E27FC236}">
                <a16:creationId xmlns:a16="http://schemas.microsoft.com/office/drawing/2014/main" id="{FF908B88-537C-6446-AE42-A7589B9180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6" b="1"/>
          <a:stretch/>
        </p:blipFill>
        <p:spPr bwMode="auto">
          <a:xfrm>
            <a:off x="3998913" y="1898650"/>
            <a:ext cx="3089275" cy="32035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Wi-Fi &amp;amp; Bluetooth MCUs and AIoT Solutions I Espressif Systems">
            <a:extLst>
              <a:ext uri="{FF2B5EF4-FFF2-40B4-BE49-F238E27FC236}">
                <a16:creationId xmlns:a16="http://schemas.microsoft.com/office/drawing/2014/main" id="{F3AE0BF9-1E2E-3A4D-89ED-AD1900575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173663"/>
            <a:ext cx="6253163" cy="1066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ESP8266 Pinout Reference: Which GPIO pins should you use? | Random Nerd  Tutorials">
            <a:extLst>
              <a:ext uri="{FF2B5EF4-FFF2-40B4-BE49-F238E27FC236}">
                <a16:creationId xmlns:a16="http://schemas.microsoft.com/office/drawing/2014/main" id="{12EA84D9-43C3-4E46-8764-BFF76FF060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r="21039" b="4"/>
          <a:stretch/>
        </p:blipFill>
        <p:spPr bwMode="auto">
          <a:xfrm>
            <a:off x="7161213" y="1898650"/>
            <a:ext cx="4187825" cy="43418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B42CEE59-04B5-0645-9603-C0F9082B2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latin typeface="+mj-lt"/>
                <a:ea typeface="+mj-ea"/>
                <a:cs typeface="+mj-cs"/>
              </a:rPr>
              <a:t>ESP8266, ESP32, ESP32 CAM, ...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57A7E-BECB-3B4B-98F9-7F21285F91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ID"/>
              <a:t>2023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18D47-9976-E048-9E43-4E2CD3D37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BR Internet of Things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B6B68-C0BB-8845-B55F-36FB00E6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A4FBD0CB-2420-2041-94CF-B363B9AB5900}" type="slidenum">
              <a:rPr lang="en-US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1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7AC017-C922-1A4E-A3BB-46324FA0E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| Examples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FFD4C1-213D-6245-AA74-EBF785AFB4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CBA6A9B-DC5E-8A47-84DB-B663656C3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D"/>
              <a:t>2023</a:t>
            </a: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6BAF2E3-A8D4-6C4F-AD5F-86D4437D4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 Internet of Things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682940-F14D-284F-8FDD-05AA459BF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BD0CB-2420-2041-94CF-B363B9AB5900}" type="slidenum">
              <a:r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22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C91372-2248-7140-AD4E-B5C414CD6B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62" r="7975" b="-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645F2-A790-E04E-8879-BF362F7FC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latin typeface="+mj-lt"/>
              </a:rPr>
              <a:t>Bandung</a:t>
            </a:r>
            <a:br>
              <a:rPr lang="en-US" sz="4800">
                <a:latin typeface="+mj-lt"/>
              </a:rPr>
            </a:br>
            <a:r>
              <a:rPr lang="en-US" sz="4800">
                <a:latin typeface="+mj-lt"/>
              </a:rPr>
              <a:t>Weather</a:t>
            </a:r>
            <a:br>
              <a:rPr lang="en-US" sz="4800">
                <a:latin typeface="+mj-lt"/>
              </a:rPr>
            </a:br>
            <a:r>
              <a:rPr lang="en-US" sz="4800">
                <a:latin typeface="+mj-lt"/>
              </a:rPr>
              <a:t>Sensors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11D89-0DA9-4A41-9918-C91F5E671B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1F9B0B-BBAE-7440-AC63-E6293B569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D"/>
              <a:t>2023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167ECB-5035-1540-B73D-73C87F14F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 Internet of Things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3793E-D85D-F14E-B98F-5AC8CE6A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BD0CB-2420-2041-94CF-B363B9AB5900}" type="slidenum">
              <a:r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423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077D-4C7F-3D43-A677-6EE61CD15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Tentang Bandung Weather Sensors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9ACAD0-73A6-B545-ABB0-2607FF8E8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collection of weather sensors installed in sub-districts offices in Bandung city</a:t>
            </a:r>
          </a:p>
          <a:p>
            <a:r>
              <a:rPr lang="en-US"/>
              <a:t>A collaboration project by Diskominfo Bandung, PT Fiber Star, PT INDO CISC</a:t>
            </a:r>
          </a:p>
          <a:p>
            <a:r>
              <a:rPr lang="en-US"/>
              <a:t>60 sensors have been installed out of 155 planned</a:t>
            </a:r>
          </a:p>
          <a:p>
            <a:r>
              <a:rPr lang="en-US"/>
              <a:t>Weather data is available through open API</a:t>
            </a:r>
          </a:p>
          <a:p>
            <a:r>
              <a:rPr lang="en-US"/>
              <a:t>Hackathon (application development) has been conducted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0D665E6-F01D-334D-8E3B-00D68A86B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D"/>
              <a:t>2023</a:t>
            </a: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726CDA7-7C6E-614D-8ACE-136CCBCAF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 Internet of Things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8F3E4B5-5710-7040-A506-249393463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BD0CB-2420-2041-94CF-B363B9AB5900}" type="slidenum">
              <a:r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8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ABC2B5-02DF-214F-AAA6-4386625EA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16" y="1214437"/>
            <a:ext cx="11383593" cy="51268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9A617F-D7A4-8E42-8A08-33F813DAD72C}"/>
              </a:ext>
            </a:extLst>
          </p:cNvPr>
          <p:cNvSpPr txBox="1"/>
          <p:nvPr/>
        </p:nvSpPr>
        <p:spPr>
          <a:xfrm>
            <a:off x="801723" y="3586525"/>
            <a:ext cx="1926233" cy="16312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endParaRPr lang="en-US"/>
          </a:p>
          <a:p>
            <a:endParaRPr lang="en-US"/>
          </a:p>
          <a:p>
            <a:r>
              <a:rPr lang="en-US" sz="2800"/>
              <a:t> weather.ID 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536FE9E-2BEA-F042-B138-675846C17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D"/>
              <a:t>2023</a:t>
            </a: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AEAFE1E-9F78-E148-BE92-E8F054DFF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 Internet of Things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4F10A6D-8053-4344-BBCD-99830714A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BD0CB-2420-2041-94CF-B363B9AB5900}" type="slidenum">
              <a:rPr/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FFB075-9D50-B24D-A8C4-4DDDF017F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</p:spTree>
    <p:extLst>
      <p:ext uri="{BB962C8B-B14F-4D97-AF65-F5344CB8AC3E}">
        <p14:creationId xmlns:p14="http://schemas.microsoft.com/office/powerpoint/2010/main" val="2052440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90EB0F-B043-B944-A2B8-7840BED0F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02758"/>
            <a:ext cx="9144000" cy="5652483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EC209160-0836-174F-8C79-D0CB92ED298B}"/>
              </a:ext>
            </a:extLst>
          </p:cNvPr>
          <p:cNvSpPr txBox="1">
            <a:spLocks/>
          </p:cNvSpPr>
          <p:nvPr/>
        </p:nvSpPr>
        <p:spPr>
          <a:xfrm>
            <a:off x="1729556" y="5049724"/>
            <a:ext cx="2129299" cy="433078"/>
          </a:xfrm>
          <a:prstGeom prst="rect">
            <a:avLst/>
          </a:prstGeom>
          <a:solidFill>
            <a:schemeClr val="bg1"/>
          </a:solidFill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>
                <a:latin typeface="Avenir Next Condensed" panose="020B0506020202020204" pitchFamily="34" charset="0"/>
              </a:rPr>
              <a:t>LoRa gateway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9FDADE8F-C95B-DC43-A30E-DE8D5213DB5D}"/>
              </a:ext>
            </a:extLst>
          </p:cNvPr>
          <p:cNvSpPr txBox="1">
            <a:spLocks/>
          </p:cNvSpPr>
          <p:nvPr/>
        </p:nvSpPr>
        <p:spPr>
          <a:xfrm>
            <a:off x="6106139" y="4951003"/>
            <a:ext cx="4356305" cy="1063597"/>
          </a:xfrm>
          <a:prstGeom prst="rect">
            <a:avLst/>
          </a:prstGeom>
          <a:solidFill>
            <a:schemeClr val="bg1"/>
          </a:solidFill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>
                <a:latin typeface="Avenir Next Condensed" panose="020B0506020202020204" pitchFamily="34" charset="0"/>
              </a:rPr>
              <a:t>Additional sensors can be added. Here is an example of indoor temperature &amp; humidity sensors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C80B481-B83D-7D47-82C8-6F3938C5E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D"/>
              <a:t>2023</a:t>
            </a: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0B2527-5439-7C47-AA1C-7CDF0A6C4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 Internet of Things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58DECD1-A19D-E242-A418-BC7B7D55C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BD0CB-2420-2041-94CF-B363B9AB5900}" type="slidenum">
              <a:r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367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cdn-images-1.medium.com/max/1600/1*P8Rw8N1ZRzRDu8pMDmvmxw.png">
            <a:extLst>
              <a:ext uri="{FF2B5EF4-FFF2-40B4-BE49-F238E27FC236}">
                <a16:creationId xmlns:a16="http://schemas.microsoft.com/office/drawing/2014/main" id="{D2A4E254-11A5-EC92-9CB7-F390B8D43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9940" y="0"/>
            <a:ext cx="9232121" cy="690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849FA2-BF61-76B4-4DDD-0E63A3F46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D"/>
              <a:t>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610C3-0AFB-0D44-8E8A-631166715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D"/>
              <a:t>BR Internet of Things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9ABAA-2640-6A77-70BB-2952BE21A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A0CFF-C983-4CAB-942B-E6101DEDE8E8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72873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E7842-1CB4-2346-9AC4-2C2F2C25B4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85" r="18700" b="540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D10A20-F84F-9342-9FBA-7239041A0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latin typeface="+mj-lt"/>
              </a:rPr>
              <a:t>Installation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1695B-FC19-8F4D-B956-AD7DAE24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D"/>
              <a:t>2023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8914E-731D-AF49-8F9E-5F9F35C8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 Internet of Things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FFD573-85F7-8646-85A2-EF78247BA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BD0CB-2420-2041-94CF-B363B9AB5900}" type="slidenum">
              <a:r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918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9B88665B-E582-9842-80C8-A178FACDD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632" y="0"/>
            <a:ext cx="10358736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D0F37-3CCF-A340-88AD-0051ED4B8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D"/>
              <a:t>2023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B8D93-F071-8B43-BC0A-1F602172C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 Internet of Things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4F0D3-B139-7244-B7DA-2F5A60A0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BD0CB-2420-2041-94CF-B363B9AB5900}" type="slidenum">
              <a:r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547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U7rKrxKlVI6d0nr-qbq5FwFho82hgi_Jn7ZpVp4FlJbJVIhEElSZOKMgF6ppzAniRLyO9GgRzqkLxZN1J1j4R3sJ7ArSqw69zMfodmtHLVv0SnfuT0rE3FjLIY2zfnjiZ7wDpUx0QY-n0f8_yu28TiU4A2rZsWKXq-_ZFRQWecPyHvJh0XnNd-A2XEYMuhrSVfGS6kOFn_sEIUdp90RyrBL14ND3C5ylL0XsfK4JY4O40tyWp_jpvzhdgBBbeaEvl0-W2FnDWXx4uB1b55TiwqMzVoSaSQYO32uXaTk3FyiOpyMgnImFcYyvrJAg1nSGZjVOnjl93CefHaSTSr5kEAkuGB2ouRJlI1zt5nD3VSIpVCNsCZJHVAkS_lFmg0a2cWawzNc-cLNRHJKEp6I9VpSGBInpTlqEWFuLaqfC5LeONiFb3KyPlbI9IScyTaz8JD1Dya3TcdthhV2Luunav9byhFPkM3LGMoKpg6Adnl7bV8JsayL2nlPNSr0NNbX6Qe56UFw_JWtCRtm3leyLTzJJX46cNWbfhdUOJ3sNWr4yXcpoV-y4molZUzJ72Z0heVDfuqwxibXs3jcWPi5DvVfuW7Ex--jeeLlQvX8Rp5WpVKFGEj34Enuq_O14aVclMLB33EQ8NNt5_9YMaXgN3EJ1fRUwztNf=w858-h530-no">
            <a:extLst>
              <a:ext uri="{FF2B5EF4-FFF2-40B4-BE49-F238E27FC236}">
                <a16:creationId xmlns:a16="http://schemas.microsoft.com/office/drawing/2014/main" id="{E205C4AC-B3D3-7745-8BA7-468856A14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94039"/>
            <a:ext cx="9144000" cy="564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805C0A0-0074-0F4C-AD8E-B3E739565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247143"/>
            <a:ext cx="7886700" cy="1325563"/>
          </a:xfrm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  <a:latin typeface="Avenir Next Condensed" panose="020B0506020202020204" pitchFamily="34" charset="0"/>
              </a:rPr>
              <a:t>Hackathon #hackBDGweather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AAC7CE-610C-044B-9313-A2C1A10DE86A}"/>
              </a:ext>
            </a:extLst>
          </p:cNvPr>
          <p:cNvSpPr txBox="1"/>
          <p:nvPr/>
        </p:nvSpPr>
        <p:spPr>
          <a:xfrm>
            <a:off x="1524000" y="5781369"/>
            <a:ext cx="9144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EF52BA-E1CA-8F45-A595-B18267D26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220" y="5943601"/>
            <a:ext cx="965200" cy="60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07F103-605F-8A44-A3D3-2C1239435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3155" y="5943601"/>
            <a:ext cx="1600200" cy="609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1C463F-76A4-7847-9941-8BDCB6E6A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2102" y="5980160"/>
            <a:ext cx="1422400" cy="609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C99BE0-FFD4-BD43-8058-75D18579EB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600" y="3276600"/>
            <a:ext cx="304800" cy="304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F8F14FA-3AE2-7C4F-B109-41010C9116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9585" y="5981219"/>
            <a:ext cx="609600" cy="609600"/>
          </a:xfrm>
          <a:prstGeom prst="rect">
            <a:avLst/>
          </a:prstGeom>
        </p:spPr>
      </p:pic>
      <p:pic>
        <p:nvPicPr>
          <p:cNvPr id="17" name="Picture 9" descr="Logo_indocisc_bmp">
            <a:extLst>
              <a:ext uri="{FF2B5EF4-FFF2-40B4-BE49-F238E27FC236}">
                <a16:creationId xmlns:a16="http://schemas.microsoft.com/office/drawing/2014/main" id="{DC1D1514-8068-CB43-85FF-52E5EC621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157" y="5955176"/>
            <a:ext cx="115252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0C1CC2-173F-A948-82CA-E0A49A5516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5327" y="5967460"/>
            <a:ext cx="1841500" cy="635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2D7A1C-DDF9-5E4D-B86E-0653FC3DF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D"/>
              <a:t>2023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E2F6B-2ECC-E749-8660-8A636A737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 Internet of Things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07EF3-F257-2E4E-BB59-A58DC4FF9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23655-E94F-8F47-94E5-C5A137EBAD64}" type="slidenum">
              <a:rPr lang="en-ID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36614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8CB103A-4DCE-F14F-B414-5F5BEAAA3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833E77-48AE-F545-9A76-CAFDD5DC57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Weather data is need in </a:t>
            </a:r>
            <a:r>
              <a:rPr lang="en-US" b="1"/>
              <a:t>agriculture-related</a:t>
            </a:r>
            <a:r>
              <a:rPr lang="en-US"/>
              <a:t> applications as shown in the hackathon participants (eg. </a:t>
            </a:r>
            <a:r>
              <a:rPr lang="en-US" b="1" i="1"/>
              <a:t>SeedPlan</a:t>
            </a:r>
            <a:r>
              <a:rPr lang="en-US"/>
              <a:t>, the winner of the hackathon)</a:t>
            </a:r>
          </a:p>
          <a:p>
            <a:pPr lvl="1"/>
            <a:r>
              <a:rPr lang="en-US" b="1"/>
              <a:t>Mapping plant commodities</a:t>
            </a:r>
          </a:p>
          <a:p>
            <a:pPr lvl="1"/>
            <a:r>
              <a:rPr lang="en-US"/>
              <a:t>Marketplace</a:t>
            </a:r>
          </a:p>
          <a:p>
            <a:pPr lvl="1"/>
            <a:r>
              <a:rPr lang="en-US"/>
              <a:t>...</a:t>
            </a:r>
          </a:p>
          <a:p>
            <a:endParaRPr lang="en-US"/>
          </a:p>
        </p:txBody>
      </p:sp>
      <p:pic>
        <p:nvPicPr>
          <p:cNvPr id="5" name="Picture 0" descr="seedplan logo">
            <a:extLst>
              <a:ext uri="{FF2B5EF4-FFF2-40B4-BE49-F238E27FC236}">
                <a16:creationId xmlns:a16="http://schemas.microsoft.com/office/drawing/2014/main" id="{4A27BB4B-5894-1D47-A7D2-D15D3847C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27" y="1027906"/>
            <a:ext cx="5413374" cy="439222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E334525-5434-6547-8A8D-0CF3588BD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D"/>
              <a:t>2023</a:t>
            </a: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23D08F9-9F4E-D144-9FD8-7A8F1B320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 Internet of Things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508EA2-D8F0-4C42-B944-ECE66385C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BD0CB-2420-2041-94CF-B363B9AB5900}" type="slidenum">
              <a:r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483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013E8F-C13B-9C49-9734-5D045B229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Lain </a:t>
            </a:r>
            <a:br>
              <a:rPr lang="en-US" dirty="0"/>
            </a:br>
            <a:r>
              <a:rPr lang="en-US" sz="2800" b="0" dirty="0"/>
              <a:t>(Sedang </a:t>
            </a:r>
            <a:r>
              <a:rPr lang="en-US" sz="2800" b="0" dirty="0" err="1"/>
              <a:t>Dalam</a:t>
            </a:r>
            <a:r>
              <a:rPr lang="en-US" sz="2800" b="0" dirty="0"/>
              <a:t> </a:t>
            </a:r>
            <a:r>
              <a:rPr lang="en-US" sz="2800" b="0" dirty="0" err="1"/>
              <a:t>Pengembangan</a:t>
            </a:r>
            <a:r>
              <a:rPr lang="en-US" sz="2800" b="0" dirty="0"/>
              <a:t> </a:t>
            </a:r>
            <a:r>
              <a:rPr lang="en-US" sz="2800" b="0" dirty="0" err="1"/>
              <a:t>Secara</a:t>
            </a:r>
            <a:r>
              <a:rPr lang="en-US" sz="2800" b="0" dirty="0"/>
              <a:t> </a:t>
            </a:r>
            <a:r>
              <a:rPr lang="en-US" sz="2800" b="0" dirty="0" err="1"/>
              <a:t>Lokal</a:t>
            </a:r>
            <a:r>
              <a:rPr lang="en-US" sz="2800" b="0" dirty="0"/>
              <a:t>)</a:t>
            </a:r>
            <a:endParaRPr lang="en-US" b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E0F9DC-1012-F54F-ADC3-13FBB0885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Pemantauan</a:t>
            </a:r>
            <a:r>
              <a:rPr lang="en-US" dirty="0"/>
              <a:t> </a:t>
            </a:r>
            <a:r>
              <a:rPr lang="en-US" dirty="0" err="1"/>
              <a:t>lebah</a:t>
            </a:r>
            <a:r>
              <a:rPr lang="en-US" dirty="0"/>
              <a:t> (</a:t>
            </a:r>
            <a:r>
              <a:rPr lang="en-US" i="1" dirty="0"/>
              <a:t>bee sanctuary</a:t>
            </a:r>
            <a:r>
              <a:rPr lang="en-US" dirty="0"/>
              <a:t>)</a:t>
            </a:r>
          </a:p>
          <a:p>
            <a:r>
              <a:rPr lang="en-US" dirty="0" err="1"/>
              <a:t>Pengamatan</a:t>
            </a:r>
            <a:r>
              <a:rPr lang="en-US" dirty="0"/>
              <a:t> </a:t>
            </a:r>
            <a:r>
              <a:rPr lang="en-US" dirty="0" err="1"/>
              <a:t>lingkungan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mendeteksi</a:t>
            </a:r>
            <a:r>
              <a:rPr lang="en-US" dirty="0"/>
              <a:t> </a:t>
            </a:r>
            <a:r>
              <a:rPr lang="en-US" dirty="0" err="1"/>
              <a:t>potensi</a:t>
            </a:r>
            <a:r>
              <a:rPr lang="en-US" dirty="0"/>
              <a:t> </a:t>
            </a:r>
            <a:r>
              <a:rPr lang="en-US" dirty="0" err="1"/>
              <a:t>hama</a:t>
            </a:r>
            <a:endParaRPr lang="en-US" dirty="0"/>
          </a:p>
          <a:p>
            <a:pPr lvl="1"/>
            <a:r>
              <a:rPr lang="en-US" dirty="0" err="1"/>
              <a:t>Memantau</a:t>
            </a:r>
            <a:r>
              <a:rPr lang="en-US" dirty="0"/>
              <a:t> </a:t>
            </a:r>
            <a:r>
              <a:rPr lang="en-US" dirty="0" err="1"/>
              <a:t>temperatur</a:t>
            </a:r>
            <a:r>
              <a:rPr lang="en-US" dirty="0"/>
              <a:t>, </a:t>
            </a:r>
            <a:r>
              <a:rPr lang="en-US" dirty="0" err="1"/>
              <a:t>kelembaban</a:t>
            </a:r>
            <a:r>
              <a:rPr lang="en-US" dirty="0"/>
              <a:t>, </a:t>
            </a:r>
            <a:r>
              <a:rPr lang="en-US" dirty="0" err="1"/>
              <a:t>suara</a:t>
            </a:r>
            <a:endParaRPr lang="en-US" dirty="0"/>
          </a:p>
          <a:p>
            <a:r>
              <a:rPr lang="en-US" dirty="0" err="1"/>
              <a:t>Toko</a:t>
            </a:r>
            <a:r>
              <a:rPr lang="en-US" dirty="0"/>
              <a:t> </a:t>
            </a:r>
            <a:r>
              <a:rPr lang="en-US" dirty="0" err="1"/>
              <a:t>tanpa</a:t>
            </a:r>
            <a:r>
              <a:rPr lang="en-US" dirty="0"/>
              <a:t> </a:t>
            </a:r>
            <a:r>
              <a:rPr lang="en-US" dirty="0" err="1"/>
              <a:t>penjaga</a:t>
            </a:r>
            <a:r>
              <a:rPr lang="en-US" dirty="0"/>
              <a:t> (unmanned store)</a:t>
            </a:r>
          </a:p>
          <a:p>
            <a:r>
              <a:rPr lang="en-US" dirty="0" err="1"/>
              <a:t>Pendeteksi</a:t>
            </a:r>
            <a:r>
              <a:rPr lang="en-US" dirty="0"/>
              <a:t> </a:t>
            </a:r>
            <a:r>
              <a:rPr lang="en-US" dirty="0" err="1"/>
              <a:t>kondisi</a:t>
            </a:r>
            <a:r>
              <a:rPr lang="en-US" dirty="0"/>
              <a:t> </a:t>
            </a:r>
            <a:r>
              <a:rPr lang="en-US" dirty="0" err="1"/>
              <a:t>sungai</a:t>
            </a:r>
            <a:endParaRPr lang="en-US" dirty="0"/>
          </a:p>
          <a:p>
            <a:pPr lvl="1"/>
            <a:r>
              <a:rPr lang="en-US" dirty="0" err="1"/>
              <a:t>Deteksi</a:t>
            </a:r>
            <a:r>
              <a:rPr lang="en-US" dirty="0"/>
              <a:t> </a:t>
            </a:r>
            <a:r>
              <a:rPr lang="en-US" dirty="0" err="1"/>
              <a:t>banjir</a:t>
            </a:r>
            <a:r>
              <a:rPr lang="en-US" dirty="0"/>
              <a:t>: Debit air, </a:t>
            </a:r>
            <a:r>
              <a:rPr lang="en-US" dirty="0" err="1"/>
              <a:t>ketinggian</a:t>
            </a:r>
            <a:endParaRPr lang="en-US" dirty="0"/>
          </a:p>
          <a:p>
            <a:pPr lvl="1"/>
            <a:r>
              <a:rPr lang="en-US" dirty="0" err="1"/>
              <a:t>Kualitas</a:t>
            </a:r>
            <a:r>
              <a:rPr lang="en-US" dirty="0"/>
              <a:t> air</a:t>
            </a:r>
          </a:p>
          <a:p>
            <a:r>
              <a:rPr lang="en-US" dirty="0"/>
              <a:t>Kesehatan (lifestyle)</a:t>
            </a:r>
          </a:p>
          <a:p>
            <a:r>
              <a:rPr lang="en-US" dirty="0" err="1"/>
              <a:t>Pemantauan</a:t>
            </a:r>
            <a:r>
              <a:rPr lang="en-US" dirty="0"/>
              <a:t> </a:t>
            </a:r>
            <a:r>
              <a:rPr lang="en-US" dirty="0" err="1"/>
              <a:t>lingkungan</a:t>
            </a:r>
            <a:r>
              <a:rPr lang="en-US" dirty="0"/>
              <a:t> </a:t>
            </a:r>
            <a:r>
              <a:rPr lang="en-US" dirty="0" err="1"/>
              <a:t>kandang</a:t>
            </a:r>
            <a:r>
              <a:rPr lang="en-US" dirty="0"/>
              <a:t> </a:t>
            </a:r>
            <a:r>
              <a:rPr lang="en-US" dirty="0" err="1"/>
              <a:t>ayam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801030-9C55-E04E-B9B4-89DEBA5BA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D"/>
              <a:t>2023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EAEC54-7134-0148-900A-4A6CED9BF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 Internet of Things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E9CDAD-C5A7-E64A-A211-E67D8A3A5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BD0CB-2420-2041-94CF-B363B9AB5900}" type="slidenum">
              <a:r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783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ilah Keunikan Tempat Wisata Bandung Bee Sanctuary, Produk Entrepreneur  Unpad">
            <a:extLst>
              <a:ext uri="{FF2B5EF4-FFF2-40B4-BE49-F238E27FC236}">
                <a16:creationId xmlns:a16="http://schemas.microsoft.com/office/drawing/2014/main" id="{75D090D0-43E3-B3AF-7A73-ADBC7AAB5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783167"/>
            <a:ext cx="5291666" cy="529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manda Mita (@perempuangimbal) / Twitter">
            <a:extLst>
              <a:ext uri="{FF2B5EF4-FFF2-40B4-BE49-F238E27FC236}">
                <a16:creationId xmlns:a16="http://schemas.microsoft.com/office/drawing/2014/main" id="{1036B1ED-3BD6-4A58-7B41-25993EEEC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6865" y="783166"/>
            <a:ext cx="5291667" cy="529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2FF38-7144-DAEB-4BDC-27283584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ID"/>
              <a:t>2023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5899F-1CA2-48C3-E8C9-B8FEC7F2D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BR Internet of Things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7235B-5FF0-9E60-BF11-20654195E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FBD0CB-2420-2041-94CF-B363B9AB5900}" type="slidenum">
              <a:rPr lang="en-ID" smtClean="0"/>
              <a:pPr>
                <a:spcAft>
                  <a:spcPts val="600"/>
                </a:spcAft>
              </a:pPr>
              <a:t>25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33431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/>
              <a:t>Hama Penyakit &amp; Tanamanan </a:t>
            </a:r>
            <a:br>
              <a:rPr lang="en-US"/>
            </a:br>
            <a:r>
              <a:rPr lang="en-US"/>
              <a:t>Knowledge Management System</a:t>
            </a:r>
            <a:br>
              <a:rPr lang="en-US"/>
            </a:br>
            <a:r>
              <a:rPr lang="en-US" sz="2800"/>
              <a:t>+ Mobile App: </a:t>
            </a:r>
            <a:r>
              <a:rPr lang="en-US"/>
              <a:t>Ganesa Lens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586AA2-911E-4C72-AE36-0FAEAD1A93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77" t="11354" r="19816" b="48038"/>
          <a:stretch/>
        </p:blipFill>
        <p:spPr>
          <a:xfrm>
            <a:off x="8510910" y="1990732"/>
            <a:ext cx="2928416" cy="23048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813DCA-8316-462A-8B6D-BB4BAA224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77" t="56474" r="50035" b="1545"/>
          <a:stretch/>
        </p:blipFill>
        <p:spPr>
          <a:xfrm>
            <a:off x="4481889" y="1990731"/>
            <a:ext cx="3228221" cy="230279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5C5A070-2F0B-442B-9FA1-9F57C49EFC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91" t="56081" r="8125" b="3115"/>
          <a:stretch/>
        </p:blipFill>
        <p:spPr>
          <a:xfrm>
            <a:off x="4481890" y="4508554"/>
            <a:ext cx="3228221" cy="210492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5A3C53D-1CB0-455D-8A27-A8BD2EF07754}"/>
              </a:ext>
            </a:extLst>
          </p:cNvPr>
          <p:cNvGrpSpPr/>
          <p:nvPr/>
        </p:nvGrpSpPr>
        <p:grpSpPr>
          <a:xfrm>
            <a:off x="3821001" y="2945810"/>
            <a:ext cx="647422" cy="307622"/>
            <a:chOff x="3939989" y="2864224"/>
            <a:chExt cx="647422" cy="307622"/>
          </a:xfrm>
        </p:grpSpPr>
        <p:sp>
          <p:nvSpPr>
            <p:cNvPr id="29" name="Chevron 84">
              <a:extLst>
                <a:ext uri="{FF2B5EF4-FFF2-40B4-BE49-F238E27FC236}">
                  <a16:creationId xmlns:a16="http://schemas.microsoft.com/office/drawing/2014/main" id="{0621B58F-97DF-4713-9247-02ACE0FDDDB1}"/>
                </a:ext>
              </a:extLst>
            </p:cNvPr>
            <p:cNvSpPr/>
            <p:nvPr/>
          </p:nvSpPr>
          <p:spPr>
            <a:xfrm>
              <a:off x="3939989" y="2864224"/>
              <a:ext cx="484094" cy="219885"/>
            </a:xfrm>
            <a:prstGeom prst="chevron">
              <a:avLst/>
            </a:prstGeom>
            <a:solidFill>
              <a:srgbClr val="597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30" name="Chevron 87">
              <a:extLst>
                <a:ext uri="{FF2B5EF4-FFF2-40B4-BE49-F238E27FC236}">
                  <a16:creationId xmlns:a16="http://schemas.microsoft.com/office/drawing/2014/main" id="{477EFD85-5FF5-4E40-9A1D-6613B0BBC252}"/>
                </a:ext>
              </a:extLst>
            </p:cNvPr>
            <p:cNvSpPr/>
            <p:nvPr/>
          </p:nvSpPr>
          <p:spPr>
            <a:xfrm>
              <a:off x="4103317" y="2951961"/>
              <a:ext cx="484094" cy="219885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DFB4C90-88F8-42D9-82D1-45F7C0545BC9}"/>
              </a:ext>
            </a:extLst>
          </p:cNvPr>
          <p:cNvGrpSpPr/>
          <p:nvPr/>
        </p:nvGrpSpPr>
        <p:grpSpPr>
          <a:xfrm>
            <a:off x="7783661" y="2945810"/>
            <a:ext cx="647422" cy="307622"/>
            <a:chOff x="3939989" y="2864224"/>
            <a:chExt cx="647422" cy="307622"/>
          </a:xfrm>
        </p:grpSpPr>
        <p:sp>
          <p:nvSpPr>
            <p:cNvPr id="27" name="Chevron 79">
              <a:extLst>
                <a:ext uri="{FF2B5EF4-FFF2-40B4-BE49-F238E27FC236}">
                  <a16:creationId xmlns:a16="http://schemas.microsoft.com/office/drawing/2014/main" id="{2F64BF9A-BB70-4A8F-AF0E-4E00FA98450E}"/>
                </a:ext>
              </a:extLst>
            </p:cNvPr>
            <p:cNvSpPr/>
            <p:nvPr/>
          </p:nvSpPr>
          <p:spPr>
            <a:xfrm>
              <a:off x="3939989" y="2864224"/>
              <a:ext cx="484094" cy="219885"/>
            </a:xfrm>
            <a:prstGeom prst="chevron">
              <a:avLst/>
            </a:prstGeom>
            <a:solidFill>
              <a:srgbClr val="597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28" name="Chevron 81">
              <a:extLst>
                <a:ext uri="{FF2B5EF4-FFF2-40B4-BE49-F238E27FC236}">
                  <a16:creationId xmlns:a16="http://schemas.microsoft.com/office/drawing/2014/main" id="{D948A4B3-D2A8-4927-8D0D-CA4C9179633B}"/>
                </a:ext>
              </a:extLst>
            </p:cNvPr>
            <p:cNvSpPr/>
            <p:nvPr/>
          </p:nvSpPr>
          <p:spPr>
            <a:xfrm>
              <a:off x="4103317" y="2951961"/>
              <a:ext cx="484094" cy="219885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6C68B870-B651-4F0F-828C-21704613C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99" y="1990731"/>
            <a:ext cx="3307292" cy="230279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8FF1F06-9BD4-4E31-AFB9-D430DBBA4347}"/>
              </a:ext>
            </a:extLst>
          </p:cNvPr>
          <p:cNvSpPr txBox="1"/>
          <p:nvPr/>
        </p:nvSpPr>
        <p:spPr>
          <a:xfrm>
            <a:off x="1378425" y="5597813"/>
            <a:ext cx="31034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en-ID" sz="20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Generasi</a:t>
            </a:r>
            <a:r>
              <a:rPr lang="en-ID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D" sz="20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Petani</a:t>
            </a:r>
            <a:r>
              <a:rPr lang="en-ID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Millennial</a:t>
            </a:r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menggunakan</a:t>
            </a:r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teknologi</a:t>
            </a:r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Pertanian</a:t>
            </a:r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4.0” </a:t>
            </a:r>
            <a:endParaRPr lang="en-ID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12CC96-0938-3142-9237-0F59128463E7}"/>
              </a:ext>
            </a:extLst>
          </p:cNvPr>
          <p:cNvSpPr/>
          <p:nvPr/>
        </p:nvSpPr>
        <p:spPr>
          <a:xfrm>
            <a:off x="8510910" y="5323324"/>
            <a:ext cx="2831084" cy="1169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 IoT DAN MOBILE APP BERBASIS AI UNTUK APLIKASI DISEASES SCREENING TANAMAN SAYURAN DALAM RANGKA MEWUJUDKAN PERTANIAN 4.0 </a:t>
            </a:r>
            <a:endParaRPr lang="en-US" sz="14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4C163C-0FA8-2843-A6A9-D498CDF3B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4297" y="4429841"/>
            <a:ext cx="933226" cy="6979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F2C120-E2B0-0340-B08C-B92BAE4F20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8773" y="4491148"/>
            <a:ext cx="611059" cy="6049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F793B6-3094-594D-B831-22115DD8713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93946" y="4429841"/>
            <a:ext cx="1086930" cy="7214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FAD150-2E36-254C-8C7A-C9756CA1FCC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8494" y="4508554"/>
            <a:ext cx="586740" cy="5791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A1190-4825-DC43-9CB0-37BDD943D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D"/>
              <a:t>2023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85575-A757-1842-A665-B06FB30A6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 Internet of Things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91B0E-5BF0-5945-974A-CEB40407B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BD0CB-2420-2041-94CF-B363B9AB5900}" type="slidenum">
              <a:rPr lang="en-ID" smtClean="0"/>
              <a:t>26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30296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F1339-68B7-5C4C-8313-4C70F144E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Aplikasi-aplikasi lain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D4618-FF1D-4244-9458-FE448751E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Berbagai sensor di pabrik (menggantikan sensor yang dikunci oleh pabrikan)</a:t>
            </a:r>
          </a:p>
          <a:p>
            <a:pPr lvl="1"/>
            <a:r>
              <a:rPr lang="en-US"/>
              <a:t>Mesin-mesin</a:t>
            </a:r>
          </a:p>
          <a:p>
            <a:pPr lvl="1"/>
            <a:r>
              <a:rPr lang="en-US"/>
              <a:t>Lingkungan (environment)</a:t>
            </a:r>
          </a:p>
          <a:p>
            <a:r>
              <a:rPr lang="en-US"/>
              <a:t>Pengelolaan gudang (contoh: Amazon, Alibaba)</a:t>
            </a:r>
          </a:p>
          <a:p>
            <a:r>
              <a:rPr lang="en-US"/>
              <a:t>Kesehatan (protokol COVID-19)</a:t>
            </a:r>
          </a:p>
          <a:p>
            <a:pPr lvl="1"/>
            <a:r>
              <a:rPr lang="en-US" b="1"/>
              <a:t>No touch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F9E20-2B24-5A46-BAF5-6E6FD555C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D"/>
              <a:t>2023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815DE-9B04-DE47-AB50-E50ED5292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 Internet of Things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D4B450-6E1A-4041-AD1F-638ED891D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BD0CB-2420-2041-94CF-B363B9AB5900}" type="slidenum">
              <a:r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374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6F050-EA8A-864D-AD93-17ADA3FE0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Opportunities: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4467C-48B2-164B-BD16-E65E62EC8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Chip (processor) level</a:t>
            </a:r>
          </a:p>
          <a:p>
            <a:pPr lvl="1"/>
            <a:r>
              <a:rPr lang="en-US" dirty="0"/>
              <a:t>Processor, network processor</a:t>
            </a:r>
          </a:p>
          <a:p>
            <a:r>
              <a:rPr lang="en-US" dirty="0"/>
              <a:t>Board level</a:t>
            </a:r>
          </a:p>
          <a:p>
            <a:pPr lvl="1"/>
            <a:r>
              <a:rPr lang="en-US" dirty="0"/>
              <a:t>Development board, custom (special purpose)</a:t>
            </a:r>
          </a:p>
          <a:p>
            <a:r>
              <a:rPr lang="en-US" dirty="0"/>
              <a:t>System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B0A5B1-852B-D547-B684-943C79B63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D"/>
              <a:t>2023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4148A-F791-5946-81FB-697180AD5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 Internet of Things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E9165-F935-B047-8EE5-7E983A108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BD0CB-2420-2041-94CF-B363B9AB5900}" type="slidenum">
              <a:rPr lang="en-ID"/>
              <a:t>28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40238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FAC1C-55A8-0C48-8136-724537008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01C6F-7656-E842-8661-BE572BF74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(Development) Platform</a:t>
            </a:r>
          </a:p>
          <a:p>
            <a:pPr lvl="1"/>
            <a:r>
              <a:rPr lang="en-US" dirty="0"/>
              <a:t>Current: common IDE (Arduino, </a:t>
            </a:r>
            <a:r>
              <a:rPr lang="en-US" dirty="0" err="1"/>
              <a:t>PlatformIO</a:t>
            </a:r>
            <a:r>
              <a:rPr lang="en-US" dirty="0"/>
              <a:t>, </a:t>
            </a:r>
            <a:r>
              <a:rPr lang="en-US" dirty="0" err="1"/>
              <a:t>Kaa</a:t>
            </a:r>
            <a:r>
              <a:rPr lang="en-US" dirty="0"/>
              <a:t> Project), local?</a:t>
            </a:r>
          </a:p>
          <a:p>
            <a:r>
              <a:rPr lang="en-US" dirty="0"/>
              <a:t>Killer Applications</a:t>
            </a:r>
          </a:p>
          <a:p>
            <a:pPr lvl="1"/>
            <a:r>
              <a:rPr lang="en-US" dirty="0"/>
              <a:t>Computer: spreadsheet</a:t>
            </a:r>
          </a:p>
          <a:p>
            <a:pPr lvl="1"/>
            <a:r>
              <a:rPr lang="en-US" dirty="0"/>
              <a:t>Mobile: SMS / chat / messaging</a:t>
            </a:r>
          </a:p>
          <a:p>
            <a:pPr lvl="1"/>
            <a:r>
              <a:rPr lang="en-US" dirty="0"/>
              <a:t>IoT: ???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65D21D-5C8A-B349-87F9-B8FA0C1B7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D"/>
              <a:t>2023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A7DC1-06BA-D44E-95F6-FC7E4CF75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 Internet of Things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B85AB-EBFB-6C41-8198-BF2D83D7C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BD0CB-2420-2041-94CF-B363B9AB5900}" type="slidenum">
              <a:rPr lang="en-ID"/>
              <a:t>29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93853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042DC0-87EA-43F7-CCAB-88F51EDBF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D"/>
              <a:t>2023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C64DAF-98D5-E87F-1F29-C47125D9F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 Internet of Things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A6A56D-496C-985D-7672-ABF44DEA6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8B8E7-7E07-F145-BFB6-2DB57ED53074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2" descr="Digital 2023: Global Overview Report — DataReportal – Global Digital  Insights">
            <a:extLst>
              <a:ext uri="{FF2B5EF4-FFF2-40B4-BE49-F238E27FC236}">
                <a16:creationId xmlns:a16="http://schemas.microsoft.com/office/drawing/2014/main" id="{C8159CC0-FF62-4750-43EB-616872052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" y="0"/>
            <a:ext cx="121814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7274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7C994-A663-4141-8772-AB290FD55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D334C-10A9-C448-9D8C-0B88A0F80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Queue – MQTT </a:t>
            </a:r>
            <a:r>
              <a:rPr lang="en-US" sz="2000" dirty="0"/>
              <a:t>(next presentation)</a:t>
            </a:r>
          </a:p>
          <a:p>
            <a:r>
              <a:rPr lang="en-US" dirty="0"/>
              <a:t>The “search engine” of IoT</a:t>
            </a:r>
          </a:p>
          <a:p>
            <a:pPr lvl="1"/>
            <a:r>
              <a:rPr lang="en-US" dirty="0"/>
              <a:t>Google: search for documents generated by human</a:t>
            </a:r>
          </a:p>
          <a:p>
            <a:pPr lvl="1"/>
            <a:r>
              <a:rPr lang="en-US" dirty="0"/>
              <a:t>???: search engine for data generated by IoT</a:t>
            </a:r>
          </a:p>
          <a:p>
            <a:pPr lvl="2"/>
            <a:r>
              <a:rPr lang="en-US" dirty="0"/>
              <a:t>Not only search, understand meaning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D77C9-A66D-6440-A1D8-72B0ACF0A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D"/>
              <a:t>2023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36B71-A6E0-D44E-950B-D1AC887AB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 Internet of Things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77462-1DAD-A640-ACB6-6E734BB27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BD0CB-2420-2041-94CF-B363B9AB5900}" type="slidenum">
              <a:rPr lang="en-ID"/>
              <a:t>30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8087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C819A-7F67-5046-ACEE-BB6802ABB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AFAF4-3E65-534A-97AF-FE4FF3D50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Internet of Things (IoT) is one of disruptive technologies</a:t>
            </a:r>
          </a:p>
          <a:p>
            <a:r>
              <a:rPr lang="en-US" dirty="0"/>
              <a:t>There will be many IoT applications, but the search for “killer applications” continues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3D537-6C7C-8A46-AB49-C3ACFDC27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D"/>
              <a:t>2023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DDA24-E080-1348-85CC-617172FAE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 Internet of Things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B0890-48BA-FF45-BDEC-0FBB1A228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BD0CB-2420-2041-94CF-B363B9AB5900}" type="slidenum">
              <a:r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0301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6455-4059-7D87-3636-C05D6A8F4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ARDUINO 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C7D66-425F-EC59-5F25-BAB2554B5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1. Open </a:t>
            </a:r>
            <a:r>
              <a:rPr lang="en-US" sz="2400" b="1" dirty="0"/>
              <a:t>File -&gt; Preferences</a:t>
            </a:r>
          </a:p>
          <a:p>
            <a:r>
              <a:rPr lang="en-US" sz="2400" dirty="0"/>
              <a:t>2. Option </a:t>
            </a:r>
            <a:r>
              <a:rPr lang="en-US" sz="2400" b="1" dirty="0"/>
              <a:t>Additional Boards Manager URLs: </a:t>
            </a:r>
            <a:r>
              <a:rPr lang="en-US" sz="2400" dirty="0"/>
              <a:t>paste the following link: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http://arduino.esp8266.com/stable/package_esp8266com_index.json</a:t>
            </a:r>
          </a:p>
          <a:p>
            <a:r>
              <a:rPr lang="en-US" sz="2400" dirty="0"/>
              <a:t>3. Go to </a:t>
            </a:r>
            <a:r>
              <a:rPr lang="en-US" sz="2400" b="1" dirty="0"/>
              <a:t>Tools -&gt; Board -&gt; Boards Manager</a:t>
            </a:r>
          </a:p>
          <a:p>
            <a:r>
              <a:rPr lang="en-US" sz="2400" dirty="0"/>
              <a:t>4. Search </a:t>
            </a:r>
            <a:r>
              <a:rPr lang="en-US" sz="2400" b="1" dirty="0"/>
              <a:t>ESP8266</a:t>
            </a:r>
            <a:r>
              <a:rPr lang="en-US" sz="2400" dirty="0"/>
              <a:t>, install </a:t>
            </a:r>
          </a:p>
          <a:p>
            <a:pPr lvl="1"/>
            <a:r>
              <a:rPr lang="en-US" sz="2000" b="1" dirty="0"/>
              <a:t>ESP8266 by ESP8266 Community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D64A6-5266-1777-10C8-A3F66BBA2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D"/>
              <a:t>2023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80782-FE91-25D9-1484-7A2E9BE31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 Internet of Things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9F29D-E91B-3FE2-4038-2203C60C3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BD0CB-2420-2041-94CF-B363B9AB5900}" type="slidenum">
              <a:rPr lang="en-ID" smtClean="0"/>
              <a:t>32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64918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7602E9-7508-1E35-03CA-B9C328F02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D"/>
              <a:t>2023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DB5981-4670-7579-9B08-A1CF3336E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 Internet of Things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E06294-2A15-1D46-F7D1-BDFFC62ED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8B8E7-7E07-F145-BFB6-2DB57ED53074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602DE4-D821-ADAD-8768-02381063E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861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, indoor, items, cluttered&#10;&#10;Description automatically generated">
            <a:extLst>
              <a:ext uri="{FF2B5EF4-FFF2-40B4-BE49-F238E27FC236}">
                <a16:creationId xmlns:a16="http://schemas.microsoft.com/office/drawing/2014/main" id="{F00A767B-09E1-3B45-ABD2-F25FB87941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A2945A-EB06-5549-9286-692C85FAC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dirty="0">
                <a:solidFill>
                  <a:schemeClr val="accent4"/>
                </a:solidFill>
                <a:latin typeface="Zilla Slab" pitchFamily="2" charset="77"/>
                <a:ea typeface="Zilla Slab" pitchFamily="2" charset="77"/>
              </a:rPr>
              <a:t>Internet</a:t>
            </a:r>
            <a:r>
              <a:rPr lang="en-US" sz="7200" dirty="0">
                <a:solidFill>
                  <a:srgbClr val="FFFFFF"/>
                </a:solidFill>
                <a:latin typeface="Zilla Slab" pitchFamily="2" charset="77"/>
                <a:ea typeface="Zilla Slab" pitchFamily="2" charset="77"/>
              </a:rPr>
              <a:t> of </a:t>
            </a:r>
            <a:r>
              <a:rPr lang="en-US" sz="7200" dirty="0">
                <a:solidFill>
                  <a:schemeClr val="accent4"/>
                </a:solidFill>
                <a:latin typeface="Zilla Slab" pitchFamily="2" charset="77"/>
                <a:ea typeface="Zilla Slab" pitchFamily="2" charset="77"/>
              </a:rPr>
              <a:t>Things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E26E58-40A6-2940-B2A9-0ABA2BD49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There are two (2) keywords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10049A-18AB-AF44-90C9-EB6D8828F2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ID">
                <a:solidFill>
                  <a:srgbClr val="FFFFFF"/>
                </a:solidFill>
                <a:latin typeface="Calibri" panose="020F0502020204030204"/>
              </a:rPr>
              <a:t>2023</a:t>
            </a:r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E43495-AD46-7B4E-9BDA-484E3D4CD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BR Internet of Things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D51FF-355F-A344-91C1-7C2DB286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A4FBD0CB-2420-2041-94CF-B363B9AB5900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7185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264DAF-2320-D94F-A587-5F46AD99DF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47" b="1149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EB3AA641-1C44-5041-B8F2-7C7B6B8E27D6}"/>
              </a:ext>
            </a:extLst>
          </p:cNvPr>
          <p:cNvSpPr txBox="1">
            <a:spLocks/>
          </p:cNvSpPr>
          <p:nvPr/>
        </p:nvSpPr>
        <p:spPr>
          <a:xfrm>
            <a:off x="886425" y="4017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Avenir Next Condensed" panose="020B0506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THINGS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8DFED28-504B-104D-9FA4-D38FE9258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THINGS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D471A1-55EE-364F-B142-F67A77801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D"/>
              <a:t>2023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C871E4-7043-2042-9C1A-12C43E11E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 Internet of Things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3BAA1BF-8629-FB41-B1F5-45F5E0CD0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BD0CB-2420-2041-94CF-B363B9AB5900}" type="slidenum">
              <a:rPr/>
              <a:t>6</a:t>
            </a:fld>
            <a:endParaRPr lang="en-US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03F6F4BC-6815-E66D-D3D0-51AC664E5555}"/>
              </a:ext>
            </a:extLst>
          </p:cNvPr>
          <p:cNvSpPr txBox="1">
            <a:spLocks/>
          </p:cNvSpPr>
          <p:nvPr/>
        </p:nvSpPr>
        <p:spPr>
          <a:xfrm>
            <a:off x="1038825" y="2441068"/>
            <a:ext cx="10515600" cy="1168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7200" b="1">
                <a:latin typeface="Zilla Slab" pitchFamily="2" charset="77"/>
                <a:ea typeface="Zilla Slab" pitchFamily="2" charset="77"/>
              </a:rPr>
              <a:t>all kinds of things</a:t>
            </a:r>
            <a:endParaRPr lang="en-US" sz="7200" b="1" dirty="0">
              <a:latin typeface="Zilla Slab" pitchFamily="2" charset="77"/>
              <a:ea typeface="Zilla Slab" pitchFamily="2" charset="77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B4FE9C-446A-714F-A0AA-4EC0E7417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025" y="2390268"/>
            <a:ext cx="10515600" cy="11687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solidFill>
                  <a:schemeClr val="accent4"/>
                </a:solidFill>
                <a:latin typeface="Zilla Slab" pitchFamily="2" charset="77"/>
                <a:ea typeface="Zilla Slab" pitchFamily="2" charset="77"/>
              </a:rPr>
              <a:t>all kinds of things</a:t>
            </a:r>
          </a:p>
        </p:txBody>
      </p:sp>
    </p:spTree>
    <p:extLst>
      <p:ext uri="{BB962C8B-B14F-4D97-AF65-F5344CB8AC3E}">
        <p14:creationId xmlns:p14="http://schemas.microsoft.com/office/powerpoint/2010/main" val="1261293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083270-F2CE-6C43-8BDD-B528DA089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0603"/>
            <a:ext cx="12153140" cy="421517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F9C24-8B2A-0747-B06C-43710E5A2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8020"/>
            <a:ext cx="10515600" cy="508894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i="1" dirty="0"/>
              <a:t>Possible because of hardware is getting </a:t>
            </a:r>
            <a:r>
              <a:rPr lang="en-US" sz="4800" b="1" i="1" dirty="0"/>
              <a:t>smaller</a:t>
            </a:r>
            <a:r>
              <a:rPr lang="en-US" sz="4800" i="1" dirty="0"/>
              <a:t> and </a:t>
            </a:r>
            <a:r>
              <a:rPr lang="en-US" sz="4800" b="1" i="1" dirty="0"/>
              <a:t>cheaper</a:t>
            </a:r>
          </a:p>
          <a:p>
            <a:pPr marL="0" indent="0" algn="ctr">
              <a:buNone/>
            </a:pPr>
            <a:r>
              <a:rPr lang="en-US" sz="2400" dirty="0" err="1"/>
              <a:t>Dimungkinkan</a:t>
            </a:r>
            <a:r>
              <a:rPr lang="en-US" sz="2400" dirty="0"/>
              <a:t> </a:t>
            </a:r>
            <a:r>
              <a:rPr lang="en-US" sz="2400" dirty="0" err="1"/>
              <a:t>karena</a:t>
            </a:r>
            <a:r>
              <a:rPr lang="en-US" sz="2400" dirty="0"/>
              <a:t> </a:t>
            </a:r>
            <a:r>
              <a:rPr lang="en-US" sz="2400" dirty="0" err="1"/>
              <a:t>perkembangan</a:t>
            </a:r>
            <a:r>
              <a:rPr lang="en-US" sz="2400" dirty="0"/>
              <a:t> </a:t>
            </a:r>
            <a:r>
              <a:rPr lang="en-US" sz="2400" dirty="0" err="1"/>
              <a:t>teknologi</a:t>
            </a:r>
            <a:r>
              <a:rPr lang="en-US" sz="2400" dirty="0"/>
              <a:t> </a:t>
            </a:r>
            <a:r>
              <a:rPr lang="en-US" sz="2400" dirty="0" err="1"/>
              <a:t>komputer</a:t>
            </a:r>
            <a:r>
              <a:rPr lang="en-US" sz="2400" dirty="0"/>
              <a:t> / </a:t>
            </a:r>
            <a:r>
              <a:rPr lang="en-US" sz="2400" i="1" dirty="0"/>
              <a:t>hardware</a:t>
            </a:r>
            <a:r>
              <a:rPr lang="en-US" sz="2400" dirty="0"/>
              <a:t>; </a:t>
            </a:r>
            <a:r>
              <a:rPr lang="en-US" sz="2400" dirty="0" err="1"/>
              <a:t>membuat</a:t>
            </a:r>
            <a:r>
              <a:rPr lang="en-US" sz="2400" dirty="0"/>
              <a:t> </a:t>
            </a:r>
            <a:r>
              <a:rPr lang="en-US" sz="2400" dirty="0" err="1"/>
              <a:t>perangkat</a:t>
            </a:r>
            <a:r>
              <a:rPr lang="en-US" sz="2400" dirty="0"/>
              <a:t> </a:t>
            </a:r>
            <a:r>
              <a:rPr lang="en-US" sz="2400" b="1" dirty="0" err="1"/>
              <a:t>makin</a:t>
            </a:r>
            <a:r>
              <a:rPr lang="en-US" sz="2400" b="1" dirty="0"/>
              <a:t> </a:t>
            </a:r>
            <a:r>
              <a:rPr lang="en-US" sz="2400" b="1" dirty="0" err="1"/>
              <a:t>kecil</a:t>
            </a:r>
            <a:r>
              <a:rPr lang="en-US" sz="2400" b="1" dirty="0"/>
              <a:t> </a:t>
            </a:r>
            <a:r>
              <a:rPr lang="en-US" sz="2400" dirty="0"/>
              <a:t>dan </a:t>
            </a:r>
            <a:r>
              <a:rPr lang="en-US" sz="2400" b="1" noProof="1"/>
              <a:t>makin</a:t>
            </a:r>
            <a:r>
              <a:rPr lang="en-US" sz="2400" b="1" dirty="0"/>
              <a:t> </a:t>
            </a:r>
            <a:r>
              <a:rPr lang="en-US" sz="2400" b="1" dirty="0" err="1"/>
              <a:t>murah</a:t>
            </a:r>
            <a:endParaRPr lang="en-US" sz="2400" b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ECA947-DFFC-E045-81A8-489B8A72D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D"/>
              <a:t>2023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9B1BC5-C36F-024D-95BA-7D915CD51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 Internet of Things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CE08B3-D951-D744-9501-61CC8900E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BD0CB-2420-2041-94CF-B363B9AB5900}" type="slidenum">
              <a:r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170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Bulatan yang terbentuk dari mesh dan simpul">
            <a:extLst>
              <a:ext uri="{FF2B5EF4-FFF2-40B4-BE49-F238E27FC236}">
                <a16:creationId xmlns:a16="http://schemas.microsoft.com/office/drawing/2014/main" id="{FAFAF4BE-5FF5-4ADF-B6B8-D9F41C0065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8" r="123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B4D97A-4116-CE48-A516-29CFF87EA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4532502" cy="1124712"/>
          </a:xfrm>
        </p:spPr>
        <p:txBody>
          <a:bodyPr anchor="b">
            <a:normAutofit/>
          </a:bodyPr>
          <a:lstStyle/>
          <a:p>
            <a:r>
              <a:rPr lang="en-US" sz="7200" dirty="0">
                <a:latin typeface="Zilla Slab" pitchFamily="2" charset="77"/>
                <a:ea typeface="Zilla Slab" pitchFamily="2" charset="77"/>
              </a:rPr>
              <a:t>”Internet”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CCDE87-A12E-3A49-9E58-918CCAAF7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2" y="2718054"/>
            <a:ext cx="11065533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i="1" dirty="0"/>
              <a:t>Connected to a network (usually the internet)</a:t>
            </a:r>
          </a:p>
          <a:p>
            <a:pPr marL="0" indent="0">
              <a:buNone/>
            </a:pPr>
            <a:r>
              <a:rPr lang="en-US" dirty="0" err="1"/>
              <a:t>Terhubung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(</a:t>
            </a:r>
            <a:r>
              <a:rPr lang="en-US" i="1" dirty="0"/>
              <a:t>network</a:t>
            </a:r>
            <a:r>
              <a:rPr lang="en-US" dirty="0"/>
              <a:t>) – </a:t>
            </a:r>
            <a:r>
              <a:rPr lang="en-US" dirty="0" err="1"/>
              <a:t>biasanya</a:t>
            </a:r>
            <a:r>
              <a:rPr lang="en-US" dirty="0"/>
              <a:t> internet</a:t>
            </a:r>
          </a:p>
          <a:p>
            <a:pPr marL="457200" lvl="1" indent="0">
              <a:buNone/>
            </a:pPr>
            <a:endParaRPr lang="en-US" sz="2800" dirty="0"/>
          </a:p>
          <a:p>
            <a:pPr marL="457200" lvl="1" indent="0">
              <a:buNone/>
            </a:pPr>
            <a:r>
              <a:rPr lang="en-US" sz="2800" dirty="0"/>
              <a:t>Coverage is getting better and cost is cheaper</a:t>
            </a:r>
          </a:p>
          <a:p>
            <a:pPr marL="457200" lvl="1" indent="0">
              <a:buNone/>
            </a:pPr>
            <a:endParaRPr lang="en-US" sz="2800" dirty="0"/>
          </a:p>
          <a:p>
            <a:pPr marL="457200" lvl="1" indent="0">
              <a:buNone/>
            </a:pPr>
            <a:r>
              <a:rPr lang="en-US" sz="2800" dirty="0" err="1"/>
              <a:t>WiFi</a:t>
            </a:r>
            <a:r>
              <a:rPr lang="en-US" sz="2800" dirty="0"/>
              <a:t>, Bluetooth, LoRa, </a:t>
            </a:r>
            <a:r>
              <a:rPr lang="en-US" sz="2800" dirty="0" err="1"/>
              <a:t>NBIoT</a:t>
            </a:r>
            <a:r>
              <a:rPr lang="en-US" sz="2800" dirty="0"/>
              <a:t>, 5G, ... (6G ...)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2A67DC-9C9A-8148-AD88-0EF3BEF698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1093" y="6356350"/>
            <a:ext cx="1828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ID">
                <a:solidFill>
                  <a:schemeClr val="tx1"/>
                </a:solidFill>
              </a:rPr>
              <a:t>2023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0F1667-01BE-AE41-8701-168106DF5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BR Internet of Things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83FC5E-825E-2149-85B3-9A1D83400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FBD0CB-2420-2041-94CF-B363B9AB5900}" type="slidenum">
              <a:rPr lang="en-ID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358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D3B754-BEBC-F34F-B165-5E957B9A8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160258"/>
            <a:ext cx="10601325" cy="65374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FFA60A-6B96-76E3-95CF-E4925A0B8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522" y="5213349"/>
            <a:ext cx="10515600" cy="1325563"/>
          </a:xfrm>
        </p:spPr>
        <p:txBody>
          <a:bodyPr/>
          <a:lstStyle/>
          <a:p>
            <a:pPr algn="r"/>
            <a:r>
              <a:rPr lang="en-US" dirty="0"/>
              <a:t>Example of IoT application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CD5760-5770-8344-B535-6A92F56EE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D"/>
              <a:t>2023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B86270-4BD2-E84A-AF99-594D892B3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BR Internet of Things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D52F5E-3DC4-0245-BA14-1E7AC8B12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BD0CB-2420-2041-94CF-B363B9AB5900}" type="slidenum">
              <a:r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563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769</Words>
  <Application>Microsoft Macintosh PowerPoint</Application>
  <PresentationFormat>Widescreen</PresentationFormat>
  <Paragraphs>193</Paragraphs>
  <Slides>32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Avenir Next Condensed</vt:lpstr>
      <vt:lpstr>Calibri</vt:lpstr>
      <vt:lpstr>Calibri Light</vt:lpstr>
      <vt:lpstr>Lato</vt:lpstr>
      <vt:lpstr>Zilla Slab</vt:lpstr>
      <vt:lpstr>Office Theme</vt:lpstr>
      <vt:lpstr>Internet of Things (IoT)</vt:lpstr>
      <vt:lpstr>PowerPoint Presentation</vt:lpstr>
      <vt:lpstr>PowerPoint Presentation</vt:lpstr>
      <vt:lpstr>PowerPoint Presentation</vt:lpstr>
      <vt:lpstr>Internet of Things</vt:lpstr>
      <vt:lpstr>THINGS</vt:lpstr>
      <vt:lpstr>PowerPoint Presentation</vt:lpstr>
      <vt:lpstr>”Internet”</vt:lpstr>
      <vt:lpstr>Example of IoT application</vt:lpstr>
      <vt:lpstr>Pivot by Turing Sense</vt:lpstr>
      <vt:lpstr>PowerPoint Presentation</vt:lpstr>
      <vt:lpstr>Why Exponential?</vt:lpstr>
      <vt:lpstr>Arduino</vt:lpstr>
      <vt:lpstr>ESP8266, ESP32, ESP32 CAM, ...</vt:lpstr>
      <vt:lpstr>Applications | Examples</vt:lpstr>
      <vt:lpstr>Bandung Weather Sensors</vt:lpstr>
      <vt:lpstr>Tentang Bandung Weather Sensors</vt:lpstr>
      <vt:lpstr>Configuration</vt:lpstr>
      <vt:lpstr>PowerPoint Presentation</vt:lpstr>
      <vt:lpstr>Installation</vt:lpstr>
      <vt:lpstr>PowerPoint Presentation</vt:lpstr>
      <vt:lpstr>Hackathon #hackBDGweather</vt:lpstr>
      <vt:lpstr>PowerPoint Presentation</vt:lpstr>
      <vt:lpstr>Contoh Aplikasi Lain  (Sedang Dalam Pengembangan Secara Lokal)</vt:lpstr>
      <vt:lpstr>PowerPoint Presentation</vt:lpstr>
      <vt:lpstr>Hama Penyakit &amp; Tanamanan  Knowledge Management System + Mobile App: Ganesa Lens</vt:lpstr>
      <vt:lpstr>Aplikasi-aplikasi lain</vt:lpstr>
      <vt:lpstr>Other Opportunities: Hardware</vt:lpstr>
      <vt:lpstr>Software</vt:lpstr>
      <vt:lpstr>Services</vt:lpstr>
      <vt:lpstr>Concluding Remarks</vt:lpstr>
      <vt:lpstr>Setup ARDUINO 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Pemanfaatan IoT</dc:title>
  <dc:creator>Budi Rahardjo</dc:creator>
  <cp:lastModifiedBy>Ir. Budi Rahardjo, M.Sc., Ph.D.</cp:lastModifiedBy>
  <cp:revision>87</cp:revision>
  <cp:lastPrinted>2020-10-13T02:02:01Z</cp:lastPrinted>
  <dcterms:created xsi:type="dcterms:W3CDTF">2020-10-13T01:45:14Z</dcterms:created>
  <dcterms:modified xsi:type="dcterms:W3CDTF">2023-08-28T11:27:32Z</dcterms:modified>
</cp:coreProperties>
</file>